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3" r:id="rId5"/>
    <p:sldId id="262" r:id="rId6"/>
    <p:sldId id="270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28DBCD-089B-4C65-B28F-6CFEA7A44BB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1F40C1-1929-4043-AA54-5EB0E9B75B9A}" type="datetimeFigureOut">
              <a:rPr lang="en-US" smtClean="0"/>
              <a:t>4/28/2015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a.edu/2313560/The_Effect_of_Hidden_curriculum_on_Character_Education_Process_of_Primary_School_Students" TargetMode="External"/><Relationship Id="rId2" Type="http://schemas.openxmlformats.org/officeDocument/2006/relationships/hyperlink" Target="http://www.huffingtonpost.com/david-callahan/why-honor-codes-reduce-st_b_79589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ilosophybasics.com/branch_deontolog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ebly-link/198878642811348131" TargetMode="External"/><Relationship Id="rId2" Type="http://schemas.openxmlformats.org/officeDocument/2006/relationships/hyperlink" Target="http://kmaragh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ebly-link/475228159729301112" TargetMode="External"/><Relationship Id="rId4" Type="http://schemas.openxmlformats.org/officeDocument/2006/relationships/hyperlink" Target="http://weebly-link/97963613122600930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eebly-link/198878642811348131" TargetMode="External"/><Relationship Id="rId2" Type="http://schemas.openxmlformats.org/officeDocument/2006/relationships/hyperlink" Target="http://weebly-link/77552897687858549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ebly-link/97963613122600930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eebly-link/77552897687858549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Dishonest Academics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By: Krysana Maragh</a:t>
            </a:r>
          </a:p>
          <a:p>
            <a:r>
              <a:rPr lang="en-US" dirty="0" err="1" smtClean="0"/>
              <a:t>Eng</a:t>
            </a:r>
            <a:r>
              <a:rPr lang="en-US" dirty="0" smtClean="0"/>
              <a:t> 363W</a:t>
            </a:r>
          </a:p>
          <a:p>
            <a:r>
              <a:rPr lang="en-US" dirty="0" smtClean="0"/>
              <a:t>Emory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2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3657600" cy="1096962"/>
          </a:xfrm>
        </p:spPr>
        <p:txBody>
          <a:bodyPr/>
          <a:lstStyle/>
          <a:p>
            <a:r>
              <a:rPr lang="en-US" b="0" dirty="0"/>
              <a:t>An overwhelming majority of participants agree with philosophy to Work Smarter, Not Harder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3657600" cy="282719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5181600"/>
            <a:ext cx="3657600" cy="1371600"/>
          </a:xfrm>
        </p:spPr>
        <p:txBody>
          <a:bodyPr/>
          <a:lstStyle/>
          <a:p>
            <a:r>
              <a:rPr lang="en-US" b="0" dirty="0"/>
              <a:t>And when polled about the prospect of punishment for operating outside the bounds of the law, the majority of participants vowed to conceal their crimes.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905000"/>
            <a:ext cx="3657600" cy="2764897"/>
          </a:xfrm>
        </p:spPr>
      </p:pic>
    </p:spTree>
    <p:extLst>
      <p:ext uri="{BB962C8B-B14F-4D97-AF65-F5344CB8AC3E}">
        <p14:creationId xmlns:p14="http://schemas.microsoft.com/office/powerpoint/2010/main" val="22069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4495800"/>
            <a:ext cx="3657600" cy="1905000"/>
          </a:xfrm>
        </p:spPr>
        <p:txBody>
          <a:bodyPr/>
          <a:lstStyle/>
          <a:p>
            <a:r>
              <a:rPr lang="en-US" b="0" dirty="0"/>
              <a:t>When presented with a consequence scenario, the majority of participants would opt to break the Honor code (the third and fourth options) in order to succeed.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3657600" cy="296622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4572000"/>
            <a:ext cx="3657600" cy="1401762"/>
          </a:xfrm>
        </p:spPr>
        <p:txBody>
          <a:bodyPr/>
          <a:lstStyle/>
          <a:p>
            <a:r>
              <a:rPr lang="en-US" b="0" dirty="0"/>
              <a:t>70% of participants regarded there only limit in the pursuit of success would be physical harm to others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371600"/>
            <a:ext cx="3657600" cy="2966224"/>
          </a:xfrm>
        </p:spPr>
      </p:pic>
    </p:spTree>
    <p:extLst>
      <p:ext uri="{BB962C8B-B14F-4D97-AF65-F5344CB8AC3E}">
        <p14:creationId xmlns:p14="http://schemas.microsoft.com/office/powerpoint/2010/main" val="179307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results of this survey collectively suggests that students at this institution set their expectations high but would gladly take the easiest route presented to accomplish the same goals.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fear of consequence were not a factor, the culture of this institution would be drastically different.  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Students don't </a:t>
            </a:r>
            <a:r>
              <a:rPr lang="en-US" sz="2400" dirty="0"/>
              <a:t>follow the rules because they agree with them, they do so purely out of self-preservation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5524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4000" dirty="0"/>
              <a:t>I argue students believe it is acceptable to break the rules in pursuit of success.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06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Callahan, D. (2010, December 14). Why Honor Codes Reduce </a:t>
            </a:r>
            <a:r>
              <a:rPr lang="en-US" dirty="0" smtClean="0"/>
              <a:t>	Student </a:t>
            </a:r>
            <a:r>
              <a:rPr lang="en-US" dirty="0"/>
              <a:t>Cheating. Retrieved April 28, 2015, </a:t>
            </a:r>
            <a:r>
              <a:rPr lang="en-US"/>
              <a:t>from </a:t>
            </a:r>
            <a:r>
              <a:rPr lang="en-US" smtClean="0"/>
              <a:t>	</a:t>
            </a:r>
            <a:r>
              <a:rPr lang="en-US" smtClean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www.huffingtonpost.com/david-callahan/why-honor-	codes-reduce-st_b_795898.html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 smtClean="0"/>
              <a:t>Eksi</a:t>
            </a:r>
            <a:r>
              <a:rPr lang="en-US" dirty="0"/>
              <a:t>, H. (2012, January 1). The Effect of Hidden Curriculum on </a:t>
            </a:r>
            <a:r>
              <a:rPr lang="en-US" dirty="0" smtClean="0"/>
              <a:t>	Character </a:t>
            </a:r>
            <a:r>
              <a:rPr lang="en-US" dirty="0"/>
              <a:t>Education Process of Primary 	School Students. </a:t>
            </a:r>
            <a:r>
              <a:rPr lang="en-US" dirty="0" smtClean="0"/>
              <a:t>	Retrieved </a:t>
            </a:r>
            <a:r>
              <a:rPr lang="en-US" dirty="0"/>
              <a:t>March 28, 2015, from 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www.academia.edu/2313560/The_Effect_of_Hidden_cu	</a:t>
            </a:r>
            <a:r>
              <a:rPr lang="en-US" dirty="0" err="1" smtClean="0">
                <a:hlinkClick r:id="rId3"/>
              </a:rPr>
              <a:t>rriculum_on_Character_Education_Process_of_Primary_Schoo</a:t>
            </a:r>
            <a:r>
              <a:rPr lang="en-US" dirty="0" smtClean="0">
                <a:hlinkClick r:id="rId3"/>
              </a:rPr>
              <a:t>	</a:t>
            </a:r>
            <a:r>
              <a:rPr lang="en-US" dirty="0" err="1" smtClean="0">
                <a:hlinkClick r:id="rId3"/>
              </a:rPr>
              <a:t>l_Students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err="1" smtClean="0"/>
              <a:t>Mastin</a:t>
            </a:r>
            <a:r>
              <a:rPr lang="en-US" dirty="0"/>
              <a:t>, L. (2008, January 1). Deontology - By Branch. Retrieved April 9, 2015, from </a:t>
            </a:r>
            <a:r>
              <a:rPr lang="en-US" dirty="0">
                <a:hlinkClick r:id="rId4"/>
              </a:rPr>
              <a:t>http://www.philosophybasics.com/branch_deontology.html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4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 algn="ctr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 person’s character is a trait developed within the confinements of a school. Meaning, attitudes regarding academic dishonesty are ironically cultivated in the academic system. In a small scale context,</a:t>
            </a:r>
            <a:r>
              <a:rPr lang="en-US" sz="2800" dirty="0">
                <a:hlinkClick r:id="rId2"/>
              </a:rPr>
              <a:t> </a:t>
            </a:r>
            <a:r>
              <a:rPr lang="en-US" sz="2800" dirty="0"/>
              <a:t>I intend to investigate if the lessons learned through the</a:t>
            </a:r>
            <a:r>
              <a:rPr lang="en-US" sz="2800" dirty="0">
                <a:hlinkClick r:id="rId3"/>
              </a:rPr>
              <a:t> hidden curriculum</a:t>
            </a:r>
            <a:r>
              <a:rPr lang="en-US" sz="2800" dirty="0"/>
              <a:t> influence the actions of college students in terms of abiding by campus rules such as the </a:t>
            </a:r>
            <a:r>
              <a:rPr lang="en-US" sz="2800" dirty="0">
                <a:hlinkClick r:id="rId4"/>
              </a:rPr>
              <a:t>honor code</a:t>
            </a:r>
            <a:r>
              <a:rPr lang="en-US" sz="2800" dirty="0"/>
              <a:t>. If consequence were removed from the equation, would students behave differently?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</a:t>
            </a:r>
            <a:r>
              <a:rPr lang="en-US" sz="2800" dirty="0">
                <a:hlinkClick r:id="rId5"/>
              </a:rPr>
              <a:t>When do students find it acceptable to break the rules?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07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2400" dirty="0" smtClean="0"/>
          </a:p>
          <a:p>
            <a:pPr marL="114300" indent="0" algn="ctr">
              <a:buNone/>
            </a:pPr>
            <a:endParaRPr lang="en-US" sz="2400" dirty="0"/>
          </a:p>
          <a:p>
            <a:pPr marL="114300" indent="0" algn="ctr">
              <a:buNone/>
            </a:pPr>
            <a:r>
              <a:rPr lang="en-US" sz="2400" dirty="0" smtClean="0"/>
              <a:t>I </a:t>
            </a:r>
            <a:r>
              <a:rPr lang="en-US" sz="2400" dirty="0"/>
              <a:t>intend to investigate the </a:t>
            </a:r>
            <a:r>
              <a:rPr lang="en-US" sz="2400" dirty="0">
                <a:hlinkClick r:id="rId2"/>
              </a:rPr>
              <a:t>mechanisms that regulate rules</a:t>
            </a:r>
            <a:r>
              <a:rPr lang="en-US" sz="2400" dirty="0"/>
              <a:t> in our society, the role of the </a:t>
            </a:r>
            <a:r>
              <a:rPr lang="en-US" sz="2400" dirty="0">
                <a:hlinkClick r:id="rId3"/>
              </a:rPr>
              <a:t>hidden-curriculum</a:t>
            </a:r>
            <a:r>
              <a:rPr lang="en-US" sz="2400" dirty="0"/>
              <a:t> in molding students, and attitudes revolving around the standard </a:t>
            </a:r>
            <a:r>
              <a:rPr lang="en-US" sz="2400" dirty="0">
                <a:hlinkClick r:id="rId4"/>
              </a:rPr>
              <a:t>Honor Code</a:t>
            </a:r>
            <a:r>
              <a:rPr lang="en-US" sz="2400" dirty="0"/>
              <a:t> in order to better understand public opinion about academic dishonesty.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4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Infographic on the Issue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cap="all" dirty="0"/>
              <a:t>ABOUT 75 PERCENT OF COLLEGE STUDENTS ADMIT TO CHEATING, SUGGESTING THAT PROBABLY EVEN MORE THAN THREE QUARTERS OF COLLEGE STUDENTS HAVE DONE SOMETHING AGAINST THE RULES TO IMPROVE THEIR GRADES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58" y="1536700"/>
            <a:ext cx="3001283" cy="4589463"/>
          </a:xfrm>
        </p:spPr>
      </p:pic>
    </p:spTree>
    <p:extLst>
      <p:ext uri="{BB962C8B-B14F-4D97-AF65-F5344CB8AC3E}">
        <p14:creationId xmlns:p14="http://schemas.microsoft.com/office/powerpoint/2010/main" val="206995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Research: </a:t>
            </a:r>
            <a:br>
              <a:rPr lang="en-US" dirty="0" smtClean="0"/>
            </a:br>
            <a:r>
              <a:rPr lang="en-US" dirty="0" smtClean="0"/>
              <a:t>The Hidden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one factor most students have in common prior to entering a college arena is we've all been exposed to a sort of hidden </a:t>
            </a:r>
            <a:r>
              <a:rPr lang="en-US" dirty="0" smtClean="0"/>
              <a:t>curriculum:</a:t>
            </a:r>
          </a:p>
          <a:p>
            <a:pPr marL="411480" lvl="1" indent="0">
              <a:buNone/>
            </a:pPr>
            <a:r>
              <a:rPr lang="en-US" dirty="0" smtClean="0"/>
              <a:t>a </a:t>
            </a:r>
            <a:r>
              <a:rPr lang="en-US" dirty="0"/>
              <a:t>side effect of the educational process that results in the </a:t>
            </a:r>
            <a:r>
              <a:rPr lang="en-US" dirty="0" smtClean="0"/>
              <a:t>	indirect</a:t>
            </a:r>
            <a:r>
              <a:rPr lang="en-US" dirty="0"/>
              <a:t>, not unintended, learning of </a:t>
            </a:r>
            <a:endParaRPr lang="en-US" dirty="0" smtClean="0"/>
          </a:p>
          <a:p>
            <a:pPr lvl="2"/>
            <a:r>
              <a:rPr lang="en-US" dirty="0"/>
              <a:t>P</a:t>
            </a:r>
            <a:r>
              <a:rPr lang="en-US" dirty="0" smtClean="0"/>
              <a:t>articular values </a:t>
            </a:r>
          </a:p>
          <a:p>
            <a:pPr lvl="2"/>
            <a:r>
              <a:rPr lang="en-US" dirty="0" smtClean="0"/>
              <a:t>Beliefs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cceptable </a:t>
            </a:r>
            <a:r>
              <a:rPr lang="en-US" dirty="0"/>
              <a:t>norms of a culture</a:t>
            </a:r>
            <a:endParaRPr lang="en-US" dirty="0"/>
          </a:p>
          <a:p>
            <a:r>
              <a:rPr lang="en-US" dirty="0"/>
              <a:t>Depending on societal pressures and expectations, certain aspects of the hidden-curriculum are more highly valued than </a:t>
            </a:r>
            <a:r>
              <a:rPr lang="en-US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7160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Research:</a:t>
            </a:r>
            <a:br>
              <a:rPr lang="en-US" dirty="0" smtClean="0"/>
            </a:br>
            <a:r>
              <a:rPr lang="en-US" dirty="0" smtClean="0"/>
              <a:t>The Hidden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students, however, “play school” where they only appear to go along with the trends in order to gain advantage, such as </a:t>
            </a:r>
          </a:p>
          <a:p>
            <a:pPr lvl="1"/>
            <a:r>
              <a:rPr lang="en-US" dirty="0"/>
              <a:t>good grades</a:t>
            </a:r>
          </a:p>
          <a:p>
            <a:pPr lvl="1"/>
            <a:r>
              <a:rPr lang="en-US" dirty="0"/>
              <a:t> favoritism</a:t>
            </a:r>
          </a:p>
          <a:p>
            <a:r>
              <a:rPr lang="en-US" dirty="0"/>
              <a:t>but never actually internalize the values or views presented.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1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Research: </a:t>
            </a:r>
            <a:br>
              <a:rPr lang="en-US" dirty="0" smtClean="0"/>
            </a:br>
            <a:r>
              <a:rPr lang="en-US" dirty="0" smtClean="0"/>
              <a:t>The Role of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with the basics, a rule is defined as a </a:t>
            </a:r>
            <a:r>
              <a:rPr lang="en-US" b="1" dirty="0"/>
              <a:t>one of a set of either explicit or understood regulations or principles governing conduct within a sphere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A society is at its safest when all of its citizens adhere to the same rules</a:t>
            </a:r>
            <a:r>
              <a:rPr lang="en-US" dirty="0"/>
              <a:t>. Hobbes theorized that by agreeing to live within a society, the citizen is thus agreeing to abide by its ruler and rules. This is the idea of the </a:t>
            </a:r>
            <a:r>
              <a:rPr lang="en-US" u="sng" dirty="0"/>
              <a:t>social contract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In many ways, the standard university Honor Code is a form of social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3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Research: The Honor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revealed </a:t>
            </a:r>
            <a:r>
              <a:rPr lang="en-US" dirty="0"/>
              <a:t>that honor codes can be quite impactful and drastically affect rates of academic dishonesty by employing the use of </a:t>
            </a:r>
            <a:r>
              <a:rPr lang="en-US" b="1" dirty="0">
                <a:hlinkClick r:id="rId2"/>
              </a:rPr>
              <a:t>Social Contract </a:t>
            </a:r>
            <a:r>
              <a:rPr lang="en-US" b="1" dirty="0" smtClean="0">
                <a:hlinkClick r:id="rId2"/>
              </a:rPr>
              <a:t>Theory</a:t>
            </a:r>
            <a:endParaRPr lang="en-US" b="1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Students </a:t>
            </a:r>
            <a:r>
              <a:rPr lang="en-US" dirty="0"/>
              <a:t>are responsible for policing each other. It is theorized that a person is more likely to “behave” when they are answerable to their peers as opposed to some hierarchical </a:t>
            </a:r>
            <a:r>
              <a:rPr lang="en-US" dirty="0" smtClean="0"/>
              <a:t>authority</a:t>
            </a:r>
          </a:p>
          <a:p>
            <a:endParaRPr lang="en-US" dirty="0"/>
          </a:p>
          <a:p>
            <a:r>
              <a:rPr lang="en-US" dirty="0" smtClean="0"/>
              <a:t>But, </a:t>
            </a: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seems to be a divide between what students ought to do versus what is actually done.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5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4800600"/>
            <a:ext cx="3657600" cy="1371600"/>
          </a:xfrm>
        </p:spPr>
        <p:txBody>
          <a:bodyPr/>
          <a:lstStyle/>
          <a:p>
            <a:r>
              <a:rPr lang="en-US" b="0" dirty="0"/>
              <a:t>The majority of the participants completed their secondary education at private institutions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3657600" cy="2877053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4800600"/>
            <a:ext cx="3657600" cy="1600200"/>
          </a:xfrm>
        </p:spPr>
        <p:txBody>
          <a:bodyPr/>
          <a:lstStyle/>
          <a:p>
            <a:r>
              <a:rPr lang="en-US" b="0" dirty="0"/>
              <a:t>The majority of participants perceived their expectations for success at their secondary education to be "Very High".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28800"/>
            <a:ext cx="3657600" cy="2696346"/>
          </a:xfrm>
        </p:spPr>
      </p:pic>
    </p:spTree>
    <p:extLst>
      <p:ext uri="{BB962C8B-B14F-4D97-AF65-F5344CB8AC3E}">
        <p14:creationId xmlns:p14="http://schemas.microsoft.com/office/powerpoint/2010/main" val="3975009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</TotalTime>
  <Words>358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Dishonest Academics</vt:lpstr>
      <vt:lpstr>Hypertext Analysis</vt:lpstr>
      <vt:lpstr>The Objective</vt:lpstr>
      <vt:lpstr>Infographic on the Issue</vt:lpstr>
      <vt:lpstr>The Research:  The Hidden Curriculum</vt:lpstr>
      <vt:lpstr>The Research: The Hidden Curriculum</vt:lpstr>
      <vt:lpstr>The Research:  The Role of Rules</vt:lpstr>
      <vt:lpstr>The Research: The Honor Code</vt:lpstr>
      <vt:lpstr>The Data</vt:lpstr>
      <vt:lpstr>The Data</vt:lpstr>
      <vt:lpstr>The Data</vt:lpstr>
      <vt:lpstr>Conclusion</vt:lpstr>
      <vt:lpstr>Conclusion</vt:lpstr>
      <vt:lpstr>Sources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Rule Free Realm</dc:title>
  <dc:creator>Krysana Maragh</dc:creator>
  <cp:lastModifiedBy>Krysana Maragh</cp:lastModifiedBy>
  <cp:revision>5</cp:revision>
  <dcterms:created xsi:type="dcterms:W3CDTF">2015-04-21T06:30:50Z</dcterms:created>
  <dcterms:modified xsi:type="dcterms:W3CDTF">2015-04-28T07:11:41Z</dcterms:modified>
</cp:coreProperties>
</file>